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8" r:id="rId4"/>
    <p:sldId id="259" r:id="rId5"/>
    <p:sldId id="263" r:id="rId6"/>
  </p:sldIdLst>
  <p:sldSz cx="12192000" cy="6858000"/>
  <p:notesSz cx="12192000" cy="6858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2" y="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el und vertikaler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kaler Titel u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Vergleich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Inhalt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Bild mit 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030F8E-8754-43C3-B63C-2AD6FAA6F50C}" type="datetimeFigureOut">
              <a:rPr lang="de-DE"/>
              <a:t>19.10.2023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82ACDB-FE72-4825-85F9-6CA67C7C6ED8}" type="slidenum">
              <a:rPr lang="de-DE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ycs.d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://www.bycs.de/" TargetMode="External"/><Relationship Id="rId4" Type="http://schemas.openxmlformats.org/officeDocument/2006/relationships/hyperlink" Target="mailto:support@goegy.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ycs.de/hilfe-und-tutorials/messenger/index.html" TargetMode="External"/><Relationship Id="rId7" Type="http://schemas.openxmlformats.org/officeDocument/2006/relationships/hyperlink" Target="https://www.bycs.de/hilfe-und-tutorials/messenger/faq-zum-messenger/index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bycs.de/hilfe-und-tutorials/messenger/index.html#anchor_7_7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1E12EFFD-290C-D171-8F3F-8F5B539C9C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0" t="10794" r="78519" b="81747"/>
          <a:stretch/>
        </p:blipFill>
        <p:spPr>
          <a:xfrm>
            <a:off x="781234" y="740230"/>
            <a:ext cx="3565167" cy="128387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 err="1"/>
              <a:t>Bycs</a:t>
            </a:r>
            <a:r>
              <a:rPr lang="de-DE" dirty="0"/>
              <a:t> -Messenger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Der Chat für die Schule</a:t>
            </a:r>
          </a:p>
        </p:txBody>
      </p:sp>
      <p:sp>
        <p:nvSpPr>
          <p:cNvPr id="6" name="Abgerundete rechteckige Legende 5"/>
          <p:cNvSpPr/>
          <p:nvPr/>
        </p:nvSpPr>
        <p:spPr bwMode="auto">
          <a:xfrm>
            <a:off x="8395840" y="4038873"/>
            <a:ext cx="3289253" cy="2112849"/>
          </a:xfrm>
          <a:prstGeom prst="wedgeRoundRectCallout">
            <a:avLst>
              <a:gd name="adj1" fmla="val -65939"/>
              <a:gd name="adj2" fmla="val -66755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Du kannst Dateien verschicken und empfangen. </a:t>
            </a:r>
          </a:p>
        </p:txBody>
      </p:sp>
      <p:sp>
        <p:nvSpPr>
          <p:cNvPr id="7" name="Abgerundete rechteckige Legende 6"/>
          <p:cNvSpPr/>
          <p:nvPr/>
        </p:nvSpPr>
        <p:spPr bwMode="auto">
          <a:xfrm>
            <a:off x="121156" y="3255962"/>
            <a:ext cx="3532746" cy="1534386"/>
          </a:xfrm>
          <a:prstGeom prst="wedgeRoundRectCallout">
            <a:avLst>
              <a:gd name="adj1" fmla="val 56560"/>
              <a:gd name="adj2" fmla="val -3816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Du kannst im Klassenchat eine Frage an die Lehrkraft oder die Mitschüler/innen posten oder beantworten.</a:t>
            </a: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4486982" y="4348956"/>
            <a:ext cx="3621319" cy="2001838"/>
          </a:xfrm>
          <a:prstGeom prst="wedgeRoundRectCallout">
            <a:avLst>
              <a:gd name="adj1" fmla="val 11100"/>
              <a:gd name="adj2" fmla="val -6747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dirty="0">
                <a:solidFill>
                  <a:schemeClr val="tx1"/>
                </a:solidFill>
              </a:rPr>
              <a:t>Du kannst anderen Schülerinnen und Schülern privat schreiben.</a:t>
            </a:r>
          </a:p>
        </p:txBody>
      </p:sp>
      <p:sp>
        <p:nvSpPr>
          <p:cNvPr id="9" name="Abgerundete rechteckige Legende 8"/>
          <p:cNvSpPr/>
          <p:nvPr/>
        </p:nvSpPr>
        <p:spPr bwMode="auto">
          <a:xfrm>
            <a:off x="5333995" y="593453"/>
            <a:ext cx="5665438" cy="1915591"/>
          </a:xfrm>
          <a:prstGeom prst="wedgeRoundRectCallout">
            <a:avLst>
              <a:gd name="adj1" fmla="val -73333"/>
              <a:gd name="adj2" fmla="val -4016"/>
              <a:gd name="adj3" fmla="val 16667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Das </a:t>
            </a:r>
            <a:r>
              <a:rPr lang="de-DE" sz="2000" dirty="0" err="1"/>
              <a:t>ByCS</a:t>
            </a:r>
            <a:r>
              <a:rPr lang="de-DE" sz="2000" dirty="0"/>
              <a:t> – Messenger ist ein sicherer und datenschutzrechtlich unbedenklicher  Messenger-Dienst aller bayerischen Schulen.</a:t>
            </a:r>
          </a:p>
          <a:p>
            <a:pPr algn="ctr"/>
            <a:r>
              <a:rPr lang="de-DE" sz="2000" dirty="0"/>
              <a:t>Aber nur schulrelevante Daten und Themen sind erlaubt!</a:t>
            </a:r>
          </a:p>
        </p:txBody>
      </p:sp>
      <p:sp>
        <p:nvSpPr>
          <p:cNvPr id="11" name="Wolkenförmige Legende 11">
            <a:extLst>
              <a:ext uri="{FF2B5EF4-FFF2-40B4-BE49-F238E27FC236}">
                <a16:creationId xmlns:a16="http://schemas.microsoft.com/office/drawing/2014/main" id="{DAC621DB-EAD0-8D85-6E4B-80718678881B}"/>
              </a:ext>
            </a:extLst>
          </p:cNvPr>
          <p:cNvSpPr/>
          <p:nvPr/>
        </p:nvSpPr>
        <p:spPr>
          <a:xfrm>
            <a:off x="121156" y="4474346"/>
            <a:ext cx="4459721" cy="2237172"/>
          </a:xfrm>
          <a:prstGeom prst="cloudCallout">
            <a:avLst>
              <a:gd name="adj1" fmla="val 42912"/>
              <a:gd name="adj2" fmla="val -126288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rgbClr val="FF0000"/>
                </a:solidFill>
              </a:rPr>
              <a:t>Lade diese Präsentation auf dein Gerät und sieh sie dir im Präsentationsmodus an – dann bauen sich die Seiten auf und du kannst den Erklärungen folgen!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C Schulungen und Service - Smartphone &amp; Tablet">
            <a:extLst>
              <a:ext uri="{FF2B5EF4-FFF2-40B4-BE49-F238E27FC236}">
                <a16:creationId xmlns:a16="http://schemas.microsoft.com/office/drawing/2014/main" id="{3D9B9A19-F573-E364-19BF-CE3924132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651" y="2272684"/>
            <a:ext cx="4879769" cy="359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ige Legende 8">
            <a:extLst>
              <a:ext uri="{FF2B5EF4-FFF2-40B4-BE49-F238E27FC236}">
                <a16:creationId xmlns:a16="http://schemas.microsoft.com/office/drawing/2014/main" id="{3D0F864B-F61E-98DF-6C70-DF29931A37F8}"/>
              </a:ext>
            </a:extLst>
          </p:cNvPr>
          <p:cNvSpPr/>
          <p:nvPr/>
        </p:nvSpPr>
        <p:spPr bwMode="auto">
          <a:xfrm>
            <a:off x="495369" y="1878343"/>
            <a:ext cx="2720927" cy="1628338"/>
          </a:xfrm>
          <a:prstGeom prst="wedgeRectCallout">
            <a:avLst>
              <a:gd name="adj1" fmla="val 124647"/>
              <a:gd name="adj2" fmla="val 329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/>
              <a:t>Du kannst den Messenger am PC verwenden, indem du in einem Browser die Seite </a:t>
            </a:r>
            <a:r>
              <a:rPr lang="de-DE" dirty="0">
                <a:hlinkClick r:id="rId3"/>
              </a:rPr>
              <a:t>www.bycs.de</a:t>
            </a:r>
            <a:r>
              <a:rPr lang="de-DE" dirty="0"/>
              <a:t> besuchst und dich dort einloggst.</a:t>
            </a:r>
          </a:p>
        </p:txBody>
      </p:sp>
      <p:sp>
        <p:nvSpPr>
          <p:cNvPr id="3" name="Abgerundete rechteckige Legende 11">
            <a:extLst>
              <a:ext uri="{FF2B5EF4-FFF2-40B4-BE49-F238E27FC236}">
                <a16:creationId xmlns:a16="http://schemas.microsoft.com/office/drawing/2014/main" id="{4FB69E47-C85C-7F45-DE12-BFF695CDA0AF}"/>
              </a:ext>
            </a:extLst>
          </p:cNvPr>
          <p:cNvSpPr/>
          <p:nvPr/>
        </p:nvSpPr>
        <p:spPr bwMode="auto">
          <a:xfrm>
            <a:off x="8774477" y="360926"/>
            <a:ext cx="2922154" cy="2195178"/>
          </a:xfrm>
          <a:prstGeom prst="wedgeRoundRectCallout">
            <a:avLst>
              <a:gd name="adj1" fmla="val -123282"/>
              <a:gd name="adj2" fmla="val 107678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Wenn du ein Smartphone hast und deine Eltern es erlauben, kannst du auch die App herunterladen</a:t>
            </a:r>
          </a:p>
          <a:p>
            <a:pPr algn="ctr"/>
            <a:r>
              <a:rPr lang="de-DE" b="1" dirty="0"/>
              <a:t>(hier per QR-Code zur offiziellen Download-Seite)</a:t>
            </a:r>
          </a:p>
        </p:txBody>
      </p:sp>
      <p:pic>
        <p:nvPicPr>
          <p:cNvPr id="5" name="Grafik 4" descr="Ein Bild, das Muster, Symmetrie, Quadrat, Kunst enthält.&#10;&#10;Automatisch generierte Beschreibung">
            <a:extLst>
              <a:ext uri="{FF2B5EF4-FFF2-40B4-BE49-F238E27FC236}">
                <a16:creationId xmlns:a16="http://schemas.microsoft.com/office/drawing/2014/main" id="{F9D68A97-EEA4-EB2C-7655-B3EED9487A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833" y="3014709"/>
            <a:ext cx="1734845" cy="1734845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8B1EEAAE-26E8-E9E3-6A36-CD438903D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benutzt man den Messenger?</a:t>
            </a:r>
          </a:p>
        </p:txBody>
      </p:sp>
    </p:spTree>
    <p:extLst>
      <p:ext uri="{BB962C8B-B14F-4D97-AF65-F5344CB8AC3E}">
        <p14:creationId xmlns:p14="http://schemas.microsoft.com/office/powerpoint/2010/main" val="103429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rcRect l="34792" t="17578" r="34354" b="20186"/>
          <a:stretch/>
        </p:blipFill>
        <p:spPr bwMode="auto">
          <a:xfrm>
            <a:off x="3220229" y="711251"/>
            <a:ext cx="2391508" cy="271359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22777" t="13580" r="37728" b="25556"/>
          <a:stretch/>
        </p:blipFill>
        <p:spPr>
          <a:xfrm>
            <a:off x="5266151" y="827412"/>
            <a:ext cx="2965579" cy="2570712"/>
          </a:xfrm>
          <a:prstGeom prst="rect">
            <a:avLst/>
          </a:prstGeom>
        </p:spPr>
      </p:pic>
      <p:sp>
        <p:nvSpPr>
          <p:cNvPr id="9" name="Rechteckige Legende 8"/>
          <p:cNvSpPr/>
          <p:nvPr/>
        </p:nvSpPr>
        <p:spPr bwMode="auto">
          <a:xfrm>
            <a:off x="2936318" y="4568275"/>
            <a:ext cx="2959330" cy="1155468"/>
          </a:xfrm>
          <a:prstGeom prst="wedgeRectCallout">
            <a:avLst>
              <a:gd name="adj1" fmla="val 94508"/>
              <a:gd name="adj2" fmla="val -280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/>
              <a:t>Messenger</a:t>
            </a:r>
          </a:p>
        </p:txBody>
      </p:sp>
      <p:sp>
        <p:nvSpPr>
          <p:cNvPr id="11" name="Abgerundete rechteckige Legende 10"/>
          <p:cNvSpPr/>
          <p:nvPr/>
        </p:nvSpPr>
        <p:spPr>
          <a:xfrm>
            <a:off x="1518296" y="2298362"/>
            <a:ext cx="1617889" cy="1369678"/>
          </a:xfrm>
          <a:prstGeom prst="wedgeRoundRectCallout">
            <a:avLst>
              <a:gd name="adj1" fmla="val 79236"/>
              <a:gd name="adj2" fmla="val -406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Kennung und Passwort: wie letztes Schuljahr!</a:t>
            </a:r>
          </a:p>
        </p:txBody>
      </p:sp>
      <p:sp>
        <p:nvSpPr>
          <p:cNvPr id="12" name="Abgerundete rechteckige Legende 11"/>
          <p:cNvSpPr/>
          <p:nvPr/>
        </p:nvSpPr>
        <p:spPr>
          <a:xfrm>
            <a:off x="214031" y="4141951"/>
            <a:ext cx="2922154" cy="2195178"/>
          </a:xfrm>
          <a:prstGeom prst="wedgeRoundRectCallout">
            <a:avLst>
              <a:gd name="adj1" fmla="val 76318"/>
              <a:gd name="adj2" fmla="val -95743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1) wer seine (private) E-Mail hinterlegt hat, kann es selbst zurücksetzen.</a:t>
            </a:r>
          </a:p>
          <a:p>
            <a:pPr algn="ctr"/>
            <a:r>
              <a:rPr lang="de-DE" dirty="0"/>
              <a:t>2) ansonsten: E-Mail an </a:t>
            </a:r>
            <a:r>
              <a:rPr lang="de-DE" b="1" dirty="0">
                <a:hlinkClick r:id="rId4"/>
              </a:rPr>
              <a:t>support@goegy.de</a:t>
            </a:r>
            <a:r>
              <a:rPr lang="de-DE" b="1" dirty="0"/>
              <a:t> 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30323" y="-34306"/>
            <a:ext cx="332111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de-DE" sz="3600" dirty="0"/>
              <a:t>Die erste Anmeldung: am besten am PC: </a:t>
            </a:r>
            <a:r>
              <a:rPr lang="de-DE" sz="3600" dirty="0">
                <a:hlinkClick r:id="rId5"/>
              </a:rPr>
              <a:t>www.bycs.de</a:t>
            </a:r>
            <a:endParaRPr lang="de-DE" sz="3600" dirty="0"/>
          </a:p>
        </p:txBody>
      </p:sp>
      <p:pic>
        <p:nvPicPr>
          <p:cNvPr id="1026" name="Picture 2" descr="ByCS | Sich mit dem 4-Wort-Schlüssel verifizieren">
            <a:extLst>
              <a:ext uri="{FF2B5EF4-FFF2-40B4-BE49-F238E27FC236}">
                <a16:creationId xmlns:a16="http://schemas.microsoft.com/office/drawing/2014/main" id="{A68D01A9-941E-7BBE-0ABA-95C6BF3D3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144" y="2274018"/>
            <a:ext cx="5046491" cy="293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lkenförmige Legende 11">
            <a:extLst>
              <a:ext uri="{FF2B5EF4-FFF2-40B4-BE49-F238E27FC236}">
                <a16:creationId xmlns:a16="http://schemas.microsoft.com/office/drawing/2014/main" id="{DD696D80-F48E-EE68-6802-D63BB5EA0441}"/>
              </a:ext>
            </a:extLst>
          </p:cNvPr>
          <p:cNvSpPr/>
          <p:nvPr/>
        </p:nvSpPr>
        <p:spPr>
          <a:xfrm>
            <a:off x="8438977" y="5299969"/>
            <a:ext cx="3439345" cy="1383789"/>
          </a:xfrm>
          <a:prstGeom prst="cloudCallout">
            <a:avLst>
              <a:gd name="adj1" fmla="val -50548"/>
              <a:gd name="adj2" fmla="val -4348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Für den Messenger ist neben dem </a:t>
            </a:r>
            <a:r>
              <a:rPr lang="de-DE" sz="1400" dirty="0" err="1"/>
              <a:t>ByCS</a:t>
            </a:r>
            <a:r>
              <a:rPr lang="de-DE" sz="1400" dirty="0"/>
              <a:t>-Passwort ein zweites Sicherheitselement eingebaut!</a:t>
            </a:r>
          </a:p>
        </p:txBody>
      </p:sp>
      <p:sp>
        <p:nvSpPr>
          <p:cNvPr id="3" name="Wolkenförmige Legende 11">
            <a:extLst>
              <a:ext uri="{FF2B5EF4-FFF2-40B4-BE49-F238E27FC236}">
                <a16:creationId xmlns:a16="http://schemas.microsoft.com/office/drawing/2014/main" id="{8B3A6C5E-154D-F949-7AB7-015F734F8C9E}"/>
              </a:ext>
            </a:extLst>
          </p:cNvPr>
          <p:cNvSpPr/>
          <p:nvPr/>
        </p:nvSpPr>
        <p:spPr>
          <a:xfrm>
            <a:off x="7981026" y="174242"/>
            <a:ext cx="3897296" cy="1777275"/>
          </a:xfrm>
          <a:prstGeom prst="cloudCallout">
            <a:avLst>
              <a:gd name="adj1" fmla="val -40998"/>
              <a:gd name="adj2" fmla="val 198383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/>
              <a:t>Eine Idee zum Merken: Denk dir eine Geschichte in einem Satz aus: „Gestern gab es eine </a:t>
            </a:r>
            <a:r>
              <a:rPr lang="de-DE" sz="1400" b="1" dirty="0"/>
              <a:t>Umfrage</a:t>
            </a:r>
            <a:r>
              <a:rPr lang="de-DE" sz="1400" dirty="0"/>
              <a:t> im </a:t>
            </a:r>
            <a:r>
              <a:rPr lang="de-DE" sz="1400" b="1" dirty="0"/>
              <a:t>Verein</a:t>
            </a:r>
            <a:r>
              <a:rPr lang="de-DE" sz="1400" dirty="0"/>
              <a:t>, ob wir </a:t>
            </a:r>
            <a:r>
              <a:rPr lang="de-DE" sz="1400" b="1" dirty="0"/>
              <a:t>Hockey</a:t>
            </a:r>
            <a:r>
              <a:rPr lang="de-DE" sz="1400" dirty="0"/>
              <a:t> mit Herrn </a:t>
            </a:r>
            <a:r>
              <a:rPr lang="de-DE" sz="1400" b="1" dirty="0"/>
              <a:t>Schneider</a:t>
            </a:r>
            <a:r>
              <a:rPr lang="de-DE" sz="1400" dirty="0"/>
              <a:t> spielen wollen“ </a:t>
            </a:r>
          </a:p>
        </p:txBody>
      </p:sp>
      <p:sp>
        <p:nvSpPr>
          <p:cNvPr id="6" name="Rechteckige Legende 5"/>
          <p:cNvSpPr/>
          <p:nvPr/>
        </p:nvSpPr>
        <p:spPr bwMode="auto">
          <a:xfrm>
            <a:off x="5360062" y="5528290"/>
            <a:ext cx="2959330" cy="1155468"/>
          </a:xfrm>
          <a:prstGeom prst="wedgeRectCallout">
            <a:avLst>
              <a:gd name="adj1" fmla="val 35281"/>
              <a:gd name="adj2" fmla="val -112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/>
              <a:t>Beim ersten Mal werden dir vier Begriffe angezeigt – lerne sie auswendig und bewahre sie gut auf!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" grpId="0" animBg="1"/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7F5CCC30-5AB8-090F-B17C-409E1DC4F3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8" t="21523" r="19976" b="11985"/>
          <a:stretch/>
        </p:blipFill>
        <p:spPr>
          <a:xfrm>
            <a:off x="1995782" y="654096"/>
            <a:ext cx="7672000" cy="4560031"/>
          </a:xfrm>
          <a:prstGeom prst="rect">
            <a:avLst/>
          </a:prstGeom>
        </p:spPr>
      </p:pic>
      <p:sp>
        <p:nvSpPr>
          <p:cNvPr id="3" name="Rechteckige Legende 2"/>
          <p:cNvSpPr/>
          <p:nvPr/>
        </p:nvSpPr>
        <p:spPr bwMode="auto">
          <a:xfrm>
            <a:off x="2946867" y="5214127"/>
            <a:ext cx="3715998" cy="1457234"/>
          </a:xfrm>
          <a:prstGeom prst="wedgeRectCallout">
            <a:avLst>
              <a:gd name="adj1" fmla="val -36953"/>
              <a:gd name="adj2" fmla="val -1330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/>
              <a:t>Hier sind die Chats („Räume“) mit den Klassen, Wahlfachgruppen etc.</a:t>
            </a:r>
          </a:p>
        </p:txBody>
      </p:sp>
      <p:sp>
        <p:nvSpPr>
          <p:cNvPr id="4" name="Rechteckige Legende 3"/>
          <p:cNvSpPr/>
          <p:nvPr/>
        </p:nvSpPr>
        <p:spPr bwMode="auto">
          <a:xfrm>
            <a:off x="217827" y="235035"/>
            <a:ext cx="1868426" cy="2481531"/>
          </a:xfrm>
          <a:prstGeom prst="wedgeRectCallout">
            <a:avLst>
              <a:gd name="adj1" fmla="val 70046"/>
              <a:gd name="adj2" fmla="val 2883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b="1" dirty="0"/>
              <a:t>G</a:t>
            </a:r>
            <a:r>
              <a:rPr lang="de-DE" dirty="0"/>
              <a:t> für Goethe-Gymnasium: hier findest du alle Chats („Räume“), die Lehrkräfte für die Schule freischalten</a:t>
            </a:r>
            <a:endParaRPr lang="de-DE" b="1" dirty="0"/>
          </a:p>
        </p:txBody>
      </p:sp>
      <p:sp>
        <p:nvSpPr>
          <p:cNvPr id="7" name="Rechteckige Legende 6"/>
          <p:cNvSpPr/>
          <p:nvPr/>
        </p:nvSpPr>
        <p:spPr bwMode="auto">
          <a:xfrm>
            <a:off x="36504" y="4714492"/>
            <a:ext cx="2231071" cy="1908473"/>
          </a:xfrm>
          <a:prstGeom prst="wedgeRectCallout">
            <a:avLst>
              <a:gd name="adj1" fmla="val 80710"/>
              <a:gd name="adj2" fmla="val -10003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dirty="0"/>
              <a:t>Hier schickst du Personen der Schule Direktnachrichten.</a:t>
            </a:r>
            <a:endParaRPr dirty="0"/>
          </a:p>
        </p:txBody>
      </p:sp>
      <p:sp>
        <p:nvSpPr>
          <p:cNvPr id="10" name="Rechteck 9"/>
          <p:cNvSpPr/>
          <p:nvPr/>
        </p:nvSpPr>
        <p:spPr bwMode="auto">
          <a:xfrm>
            <a:off x="9564967" y="3653834"/>
            <a:ext cx="2630750" cy="22889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dirty="0"/>
              <a:t>Der Chat funktioniert wie andere Messenger-Dienste:</a:t>
            </a:r>
          </a:p>
          <a:p>
            <a:pPr>
              <a:defRPr/>
            </a:pPr>
            <a:r>
              <a:rPr lang="de-DE" dirty="0"/>
              <a:t>du kannst Nachrichten, Emoticons, Anhänge versenden…..</a:t>
            </a:r>
          </a:p>
          <a:p>
            <a:pPr algn="ctr">
              <a:defRPr/>
            </a:pPr>
            <a:endParaRPr lang="de-DE" sz="1200" dirty="0"/>
          </a:p>
        </p:txBody>
      </p:sp>
      <p:sp>
        <p:nvSpPr>
          <p:cNvPr id="11" name="Ellipse 10"/>
          <p:cNvSpPr/>
          <p:nvPr/>
        </p:nvSpPr>
        <p:spPr>
          <a:xfrm>
            <a:off x="1886575" y="0"/>
            <a:ext cx="762000" cy="65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Ellipse 12"/>
          <p:cNvSpPr/>
          <p:nvPr/>
        </p:nvSpPr>
        <p:spPr>
          <a:xfrm>
            <a:off x="2627033" y="5125879"/>
            <a:ext cx="762000" cy="65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3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19F6638-CF4D-AD46-514A-E74A383E3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8" t="29514" r="96432" b="65308"/>
          <a:stretch/>
        </p:blipFill>
        <p:spPr>
          <a:xfrm>
            <a:off x="2433818" y="2121764"/>
            <a:ext cx="346229" cy="355108"/>
          </a:xfrm>
          <a:prstGeom prst="rect">
            <a:avLst/>
          </a:prstGeom>
        </p:spPr>
      </p:pic>
      <p:sp>
        <p:nvSpPr>
          <p:cNvPr id="18" name="Rechteckige Legende 6">
            <a:extLst>
              <a:ext uri="{FF2B5EF4-FFF2-40B4-BE49-F238E27FC236}">
                <a16:creationId xmlns:a16="http://schemas.microsoft.com/office/drawing/2014/main" id="{1009AF41-1814-7605-229A-854A8FAFD7E4}"/>
              </a:ext>
            </a:extLst>
          </p:cNvPr>
          <p:cNvSpPr/>
          <p:nvPr/>
        </p:nvSpPr>
        <p:spPr bwMode="auto">
          <a:xfrm>
            <a:off x="132662" y="2679755"/>
            <a:ext cx="2231071" cy="1908473"/>
          </a:xfrm>
          <a:prstGeom prst="wedgeRectCallout">
            <a:avLst>
              <a:gd name="adj1" fmla="val 134428"/>
              <a:gd name="adj2" fmla="val -187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de-DE" sz="1600" dirty="0"/>
              <a:t>Wenn du einen Chat mit einer Person neu eröffnen willst, klicke auf das Plus-zeichen!</a:t>
            </a:r>
            <a:endParaRPr dirty="0"/>
          </a:p>
        </p:txBody>
      </p:sp>
      <p:sp>
        <p:nvSpPr>
          <p:cNvPr id="12" name="Ellipse 11"/>
          <p:cNvSpPr/>
          <p:nvPr/>
        </p:nvSpPr>
        <p:spPr>
          <a:xfrm>
            <a:off x="36504" y="2553491"/>
            <a:ext cx="762000" cy="65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b="1" dirty="0">
                <a:solidFill>
                  <a:schemeClr val="tx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0" grpId="0" animBg="1"/>
      <p:bldP spid="11" grpId="0" animBg="1"/>
      <p:bldP spid="13" grpId="0" animBg="1"/>
      <p:bldP spid="18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" name="Grafik 19">
            <a:extLst>
              <a:ext uri="{FF2B5EF4-FFF2-40B4-BE49-F238E27FC236}">
                <a16:creationId xmlns:a16="http://schemas.microsoft.com/office/drawing/2014/main" id="{E7663D7B-D580-1991-E166-07DF1D604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41" t="9570" r="6875" b="27003"/>
          <a:stretch/>
        </p:blipFill>
        <p:spPr>
          <a:xfrm>
            <a:off x="6379112" y="1639495"/>
            <a:ext cx="5435035" cy="2502600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 dirty="0"/>
              <a:t>HILFE?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2744674" y="490621"/>
            <a:ext cx="47259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4800" dirty="0" err="1">
                <a:hlinkClick r:id="rId3"/>
              </a:rPr>
              <a:t>ByCS</a:t>
            </a:r>
            <a:r>
              <a:rPr lang="de-DE" sz="4800" dirty="0">
                <a:hlinkClick r:id="rId3"/>
              </a:rPr>
              <a:t> | Messenger</a:t>
            </a:r>
            <a:endParaRPr lang="de-DE" sz="4800" dirty="0"/>
          </a:p>
        </p:txBody>
      </p:sp>
      <p:sp>
        <p:nvSpPr>
          <p:cNvPr id="6" name="Rechteckige Legende 5"/>
          <p:cNvSpPr/>
          <p:nvPr/>
        </p:nvSpPr>
        <p:spPr bwMode="auto">
          <a:xfrm>
            <a:off x="8253060" y="544182"/>
            <a:ext cx="2032000" cy="713245"/>
          </a:xfrm>
          <a:prstGeom prst="wedgeRectCallout">
            <a:avLst>
              <a:gd name="adj1" fmla="val -110119"/>
              <a:gd name="adj2" fmla="val 13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dirty="0"/>
              <a:t>Klick mich an!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18AB7F1-F67F-B38D-55E5-40AC22D8EF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91" t="9968" r="10946" b="8013"/>
          <a:stretch/>
        </p:blipFill>
        <p:spPr>
          <a:xfrm>
            <a:off x="205660" y="1346243"/>
            <a:ext cx="5540912" cy="314582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C426C81-79BD-C1D8-2EEF-2D65245A610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767" t="30894" r="18447" b="11455"/>
          <a:stretch/>
        </p:blipFill>
        <p:spPr>
          <a:xfrm>
            <a:off x="1311564" y="4354732"/>
            <a:ext cx="4551691" cy="2314050"/>
          </a:xfrm>
          <a:prstGeom prst="rect">
            <a:avLst/>
          </a:prstGeom>
        </p:spPr>
      </p:pic>
      <p:sp>
        <p:nvSpPr>
          <p:cNvPr id="12" name="Wolkenförmige Legende 11">
            <a:extLst>
              <a:ext uri="{FF2B5EF4-FFF2-40B4-BE49-F238E27FC236}">
                <a16:creationId xmlns:a16="http://schemas.microsoft.com/office/drawing/2014/main" id="{DB8F3EDF-3449-6061-12F0-D74D7BA15908}"/>
              </a:ext>
            </a:extLst>
          </p:cNvPr>
          <p:cNvSpPr/>
          <p:nvPr/>
        </p:nvSpPr>
        <p:spPr bwMode="auto">
          <a:xfrm>
            <a:off x="4991300" y="4142095"/>
            <a:ext cx="3072046" cy="2059669"/>
          </a:xfrm>
          <a:prstGeom prst="cloudCallout">
            <a:avLst>
              <a:gd name="adj1" fmla="val -63541"/>
              <a:gd name="adj2" fmla="val -51505"/>
            </a:avLst>
          </a:prstGeom>
          <a:solidFill>
            <a:srgbClr val="00B0F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Link: Detaillierte Anleitungen für Android, </a:t>
            </a:r>
            <a:r>
              <a:rPr lang="de-DE" sz="2000" dirty="0" err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IPhones</a:t>
            </a:r>
            <a:r>
              <a:rPr lang="de-DE" sz="20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....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4" name="Pfeil: nach oben 13">
            <a:extLst>
              <a:ext uri="{FF2B5EF4-FFF2-40B4-BE49-F238E27FC236}">
                <a16:creationId xmlns:a16="http://schemas.microsoft.com/office/drawing/2014/main" id="{A1A56B19-F5C5-8771-CAD8-23C9ACE02DE0}"/>
              </a:ext>
            </a:extLst>
          </p:cNvPr>
          <p:cNvSpPr/>
          <p:nvPr/>
        </p:nvSpPr>
        <p:spPr>
          <a:xfrm rot="14432132">
            <a:off x="4751603" y="4913122"/>
            <a:ext cx="479394" cy="577049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2200C2C-3300-52AD-13F4-28B57411573C}"/>
              </a:ext>
            </a:extLst>
          </p:cNvPr>
          <p:cNvSpPr txBox="1"/>
          <p:nvPr/>
        </p:nvSpPr>
        <p:spPr>
          <a:xfrm>
            <a:off x="8063345" y="3495764"/>
            <a:ext cx="258554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dirty="0" err="1">
                <a:hlinkClick r:id="rId7"/>
              </a:rPr>
              <a:t>ByCS</a:t>
            </a:r>
            <a:r>
              <a:rPr lang="de-DE" dirty="0">
                <a:hlinkClick r:id="rId7"/>
              </a:rPr>
              <a:t> | FAQ zum Messenger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360</Words>
  <Application>Microsoft Office PowerPoint</Application>
  <DocSecurity>0</DocSecurity>
  <PresentationFormat>Breitbild</PresentationFormat>
  <Paragraphs>34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Bycs -Messenger</vt:lpstr>
      <vt:lpstr>Wie benutzt man den Messenger?</vt:lpstr>
      <vt:lpstr>PowerPoint-Präsentation</vt:lpstr>
      <vt:lpstr>PowerPoint-Präsentation</vt:lpstr>
      <vt:lpstr>HILFE?</vt:lpstr>
    </vt:vector>
  </TitlesOfParts>
  <Manager/>
  <Company>Stadt Regensburg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Bycs - Drive!</dc:title>
  <dc:subject/>
  <dc:creator>Thalhammer Florian</dc:creator>
  <cp:keywords/>
  <dc:description/>
  <cp:lastModifiedBy>Florian Thalhammer</cp:lastModifiedBy>
  <cp:revision>24</cp:revision>
  <dcterms:created xsi:type="dcterms:W3CDTF">2023-06-21T11:18:54Z</dcterms:created>
  <dcterms:modified xsi:type="dcterms:W3CDTF">2023-10-20T05:41:14Z</dcterms:modified>
  <cp:category/>
  <dc:identifier/>
  <cp:contentStatus/>
  <dc:language/>
  <cp:version/>
</cp:coreProperties>
</file>